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5" r:id="rId2"/>
    <p:sldId id="276" r:id="rId3"/>
    <p:sldId id="257" r:id="rId4"/>
    <p:sldId id="258" r:id="rId5"/>
    <p:sldId id="267" r:id="rId6"/>
    <p:sldId id="268" r:id="rId7"/>
    <p:sldId id="269" r:id="rId8"/>
    <p:sldId id="265" r:id="rId9"/>
    <p:sldId id="264" r:id="rId10"/>
    <p:sldId id="266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nzia pennisi" initials="cp" lastIdx="1" clrIdx="0">
    <p:extLst>
      <p:ext uri="{19B8F6BF-5375-455C-9EA6-DF929625EA0E}">
        <p15:presenceInfo xmlns="" xmlns:p15="http://schemas.microsoft.com/office/powerpoint/2012/main" userId="bce08a61fe586c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9" autoAdjust="0"/>
    <p:restoredTop sz="96469" autoAdjust="0"/>
  </p:normalViewPr>
  <p:slideViewPr>
    <p:cSldViewPr snapToGrid="0">
      <p:cViewPr varScale="1">
        <p:scale>
          <a:sx n="77" d="100"/>
          <a:sy n="77" d="100"/>
        </p:scale>
        <p:origin x="-120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pPr algn="r" rtl="0"/>
              <a:t>10/11/2019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10/11/2019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33397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pPr rtl="0"/>
              <a:t>4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342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10172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4225942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71922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66575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56872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16555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92646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4BD0E0D-2457-4CDF-9D18-B5FDECE16F94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D4CB81-D937-4348-B178-FCBBDDF622FB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3AF096-C42A-4880-A485-F4AE914541E1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10BDC8-324F-462B-83CB-68685DC6B87E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790DCC-127C-41EE-BC68-6B9595288956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=""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A3505-741D-4515-A42B-F20F1019F564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36A9B-B2A9-4776-ACBE-E33504F2D07E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C6DB2-E8BB-444A-9DC0-5761023CE6C5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E37FCF-D7D4-4638-B985-327873A6F762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10/11/2019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9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302681" y="2728784"/>
            <a:ext cx="6858002" cy="1828800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/>
              <a:t>Council of Europe Working Conference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en-US" sz="1800" dirty="0" smtClean="0"/>
              <a:t>“Competences in action”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en-US" sz="1800" dirty="0" smtClean="0"/>
              <a:t>Reference Framework of Competences for Democratic Culture: 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en-US" sz="1800" dirty="0" smtClean="0"/>
              <a:t>moving towards a competence-based approach to teaching and learning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en-US" sz="1800" dirty="0" smtClean="0"/>
              <a:t>Florence 14-15 November </a:t>
            </a:r>
            <a:r>
              <a:rPr lang="en-US" sz="1800" dirty="0" smtClean="0"/>
              <a:t>2019</a:t>
            </a:r>
            <a:endParaRPr lang="it-IT" dirty="0"/>
          </a:p>
        </p:txBody>
      </p:sp>
      <p:pic>
        <p:nvPicPr>
          <p:cNvPr id="4" name="Immagine 3" descr="C:\Users\Utente\Desktop\logo consiglio d'Europa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2084" y="864716"/>
            <a:ext cx="21082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C:\Users\Utente\Desktop\free to speak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7950" y="1052642"/>
            <a:ext cx="57340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19151C86-1EAF-4D6D-A626-A6113DB02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8" t="7037" r="6913" b="1221"/>
          <a:stretch/>
        </p:blipFill>
        <p:spPr>
          <a:xfrm>
            <a:off x="3567290" y="1592676"/>
            <a:ext cx="8455378" cy="47187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63D8D788-408C-4E0E-A035-33E496FD8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81" t="14303" r="12722"/>
          <a:stretch/>
        </p:blipFill>
        <p:spPr>
          <a:xfrm>
            <a:off x="0" y="870187"/>
            <a:ext cx="3330222" cy="48476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24167FC2-E149-4AA5-B10A-C48DE5438049}"/>
              </a:ext>
            </a:extLst>
          </p:cNvPr>
          <p:cNvSpPr txBox="1"/>
          <p:nvPr/>
        </p:nvSpPr>
        <p:spPr>
          <a:xfrm>
            <a:off x="5610578" y="550712"/>
            <a:ext cx="391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Gardening and “care”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136184CC-7902-417A-A426-BF7BB61AE289}"/>
              </a:ext>
            </a:extLst>
          </p:cNvPr>
          <p:cNvSpPr txBox="1"/>
          <p:nvPr/>
        </p:nvSpPr>
        <p:spPr>
          <a:xfrm>
            <a:off x="214489" y="361244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dirty="0"/>
              <a:t>«</a:t>
            </a:r>
            <a:r>
              <a:rPr lang="it-IT" dirty="0" err="1" smtClean="0"/>
              <a:t>natural</a:t>
            </a:r>
            <a:r>
              <a:rPr lang="it-IT" dirty="0" smtClean="0"/>
              <a:t>» </a:t>
            </a:r>
            <a:r>
              <a:rPr lang="it-IT" dirty="0" err="1" smtClean="0"/>
              <a:t>creativity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50FF9A8B-C748-4128-A4D6-AFF5EF803F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89" t="12198" b="28295"/>
          <a:stretch/>
        </p:blipFill>
        <p:spPr>
          <a:xfrm rot="5400000">
            <a:off x="-240589" y="3614553"/>
            <a:ext cx="3348557" cy="230293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0E964D89-5BC3-4B15-870B-7D787FBD6F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01" t="15741" r="15777"/>
          <a:stretch/>
        </p:blipFill>
        <p:spPr>
          <a:xfrm>
            <a:off x="6524798" y="3257961"/>
            <a:ext cx="3160890" cy="219333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E9EEAA02-D4D2-496A-AD22-532DA1097C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61" t="34411"/>
          <a:stretch/>
        </p:blipFill>
        <p:spPr>
          <a:xfrm>
            <a:off x="4515558" y="1404773"/>
            <a:ext cx="2551284" cy="209054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="" xmlns:a16="http://schemas.microsoft.com/office/drawing/2014/main" id="{277B4CEA-7729-470A-A7C1-FCA083AE9A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36" r="13450" b="7953"/>
          <a:stretch/>
        </p:blipFill>
        <p:spPr>
          <a:xfrm>
            <a:off x="2905949" y="3659705"/>
            <a:ext cx="3704635" cy="282081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A8729551-014F-4D19-AC9F-792F92E04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08" y="464254"/>
            <a:ext cx="4041423" cy="303106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="" xmlns:a16="http://schemas.microsoft.com/office/drawing/2014/main" id="{5FE7B2B0-F2A4-480C-ADB4-1723BD6707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95" b="17540"/>
          <a:stretch/>
        </p:blipFill>
        <p:spPr>
          <a:xfrm rot="5400000">
            <a:off x="9770082" y="3874462"/>
            <a:ext cx="2472800" cy="204328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="" xmlns:a16="http://schemas.microsoft.com/office/drawing/2014/main" id="{813FDA19-94FA-4D00-AD9F-D9D72E7621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74" t="1619" r="34949" b="-1619"/>
          <a:stretch/>
        </p:blipFill>
        <p:spPr>
          <a:xfrm rot="5400000">
            <a:off x="7699017" y="4180645"/>
            <a:ext cx="1362428" cy="342900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="" xmlns:a16="http://schemas.microsoft.com/office/drawing/2014/main" id="{37350133-BFAB-4D2C-AB02-769DFCA3FEFE}"/>
              </a:ext>
            </a:extLst>
          </p:cNvPr>
          <p:cNvSpPr txBox="1"/>
          <p:nvPr/>
        </p:nvSpPr>
        <p:spPr>
          <a:xfrm>
            <a:off x="4386785" y="300758"/>
            <a:ext cx="282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friends</a:t>
            </a:r>
            <a:r>
              <a:rPr lang="it-IT" dirty="0" smtClean="0"/>
              <a:t> </a:t>
            </a:r>
            <a:r>
              <a:rPr lang="it-IT" dirty="0" err="1" smtClean="0"/>
              <a:t>animals</a:t>
            </a:r>
            <a:endParaRPr lang="it-IT" dirty="0"/>
          </a:p>
        </p:txBody>
      </p:sp>
      <p:pic>
        <p:nvPicPr>
          <p:cNvPr id="31" name="Immagine 30">
            <a:extLst>
              <a:ext uri="{FF2B5EF4-FFF2-40B4-BE49-F238E27FC236}">
                <a16:creationId xmlns="" xmlns:a16="http://schemas.microsoft.com/office/drawing/2014/main" id="{5690646B-D2D3-4B2D-94B0-719F252DCB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64" t="2529" r="-3513" b="24916"/>
          <a:stretch/>
        </p:blipFill>
        <p:spPr>
          <a:xfrm>
            <a:off x="220319" y="38471"/>
            <a:ext cx="2045402" cy="273260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="" xmlns:a16="http://schemas.microsoft.com/office/drawing/2014/main" id="{34B0E342-74A5-418A-906E-267D7DBFA0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35" y="38471"/>
            <a:ext cx="1840697" cy="28208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C83D0336-E160-437E-BDBD-C537DE93ABAD}"/>
              </a:ext>
            </a:extLst>
          </p:cNvPr>
          <p:cNvSpPr txBox="1"/>
          <p:nvPr/>
        </p:nvSpPr>
        <p:spPr>
          <a:xfrm>
            <a:off x="79023" y="24431"/>
            <a:ext cx="598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Reading</a:t>
            </a:r>
            <a:r>
              <a:rPr lang="it-IT" dirty="0" smtClean="0"/>
              <a:t> </a:t>
            </a:r>
            <a:r>
              <a:rPr lang="it-IT" dirty="0" err="1" smtClean="0"/>
              <a:t>activities</a:t>
            </a:r>
            <a:r>
              <a:rPr lang="it-IT" dirty="0" smtClean="0"/>
              <a:t> in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library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9BEDFF08-E078-40DF-A47B-7C60997DF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" y="1224760"/>
            <a:ext cx="3905956" cy="292946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E97447C0-123D-458F-B485-686AF5543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9" t="1975" r="11111" b="18519"/>
          <a:stretch/>
        </p:blipFill>
        <p:spPr>
          <a:xfrm>
            <a:off x="5057336" y="1005766"/>
            <a:ext cx="3367484" cy="230381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="" xmlns:a16="http://schemas.microsoft.com/office/drawing/2014/main" id="{8C107D58-D8AC-4EBA-B583-F59790C50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66" y="3548418"/>
            <a:ext cx="4572000" cy="253153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97586DB5-5A0A-40EE-AE6B-23C870059F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7" t="3525" r="9342" b="782"/>
          <a:stretch/>
        </p:blipFill>
        <p:spPr>
          <a:xfrm>
            <a:off x="79023" y="4492893"/>
            <a:ext cx="1771262" cy="207917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="" xmlns:a16="http://schemas.microsoft.com/office/drawing/2014/main" id="{32E95762-EA77-4B42-ADA5-EA861B2F2C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857" b="15085"/>
          <a:stretch/>
        </p:blipFill>
        <p:spPr>
          <a:xfrm rot="5400000">
            <a:off x="7283736" y="1843959"/>
            <a:ext cx="6418573" cy="303764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="" xmlns:a16="http://schemas.microsoft.com/office/drawing/2014/main" id="{573EE74B-67B5-48F1-AA99-B5AD6018DA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76" t="9138" r="5479" b="1706"/>
          <a:stretch/>
        </p:blipFill>
        <p:spPr>
          <a:xfrm>
            <a:off x="2148496" y="4290918"/>
            <a:ext cx="2908840" cy="24178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2585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286B8385-9175-4C39-AC06-1D26BB59F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5194" t="-105196" r="26753"/>
          <a:stretch/>
        </p:blipFill>
        <p:spPr>
          <a:xfrm>
            <a:off x="492950" y="-348593"/>
            <a:ext cx="7461956" cy="65984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B78BB143-F4D9-45A2-92FA-E8E04DAFA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56" r="15991"/>
          <a:stretch/>
        </p:blipFill>
        <p:spPr>
          <a:xfrm>
            <a:off x="105362" y="2947910"/>
            <a:ext cx="3730978" cy="34078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C1848670-515C-48CC-8B9F-C92369DBA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" y="259546"/>
            <a:ext cx="4131734" cy="259362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2FFCFF2C-5BE9-4D5B-9EEE-8755C406E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38" y="1556357"/>
            <a:ext cx="3238500" cy="4318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1D66D6EB-5F9D-4545-87EA-41CEBB3BD410}"/>
              </a:ext>
            </a:extLst>
          </p:cNvPr>
          <p:cNvSpPr txBox="1"/>
          <p:nvPr/>
        </p:nvSpPr>
        <p:spPr>
          <a:xfrm>
            <a:off x="4805306" y="1098843"/>
            <a:ext cx="314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Dialogue Assessment is a very special moment! A "personal" letter written by the teachers.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414062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94D4C70F-DDAD-476D-A123-93D7629D21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380"/>
          <a:stretch/>
        </p:blipFill>
        <p:spPr>
          <a:xfrm>
            <a:off x="90314" y="267358"/>
            <a:ext cx="2743198" cy="63232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88912127-7C93-4532-8DD3-A840FBB0D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2401709"/>
            <a:ext cx="3136900" cy="418253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02E621EB-BB2C-48F9-B40E-C2ECBBD54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4537" y="3761472"/>
            <a:ext cx="3429000" cy="257175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="" xmlns:a16="http://schemas.microsoft.com/office/drawing/2014/main" id="{A37A5E7A-D71E-4587-B3BE-177CF6D93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07" t="35020" r="-1" b="34346"/>
          <a:stretch/>
        </p:blipFill>
        <p:spPr>
          <a:xfrm>
            <a:off x="6216625" y="1194025"/>
            <a:ext cx="3440127" cy="210084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BB7CE1C1-3956-43F6-8FE7-17814F6DBF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42" b="26076"/>
          <a:stretch/>
        </p:blipFill>
        <p:spPr>
          <a:xfrm>
            <a:off x="9122075" y="3723416"/>
            <a:ext cx="2979611" cy="303843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="" xmlns:a16="http://schemas.microsoft.com/office/drawing/2014/main" id="{38B081BC-FBCD-4FCE-B0E9-7C6FFBBB2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13" y="53308"/>
            <a:ext cx="1905000" cy="1905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="" xmlns:a16="http://schemas.microsoft.com/office/drawing/2014/main" id="{911AECB9-4093-4B76-A71B-EE407BE572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049" t="6059" r="2030" b="6250"/>
          <a:stretch/>
        </p:blipFill>
        <p:spPr>
          <a:xfrm rot="16200000">
            <a:off x="10074780" y="1620554"/>
            <a:ext cx="1648266" cy="2405546"/>
          </a:xfrm>
          <a:prstGeom prst="rect">
            <a:avLst/>
          </a:prstGeom>
        </p:spPr>
      </p:pic>
      <p:sp>
        <p:nvSpPr>
          <p:cNvPr id="2" name="Stella a 5 punte 1">
            <a:extLst>
              <a:ext uri="{FF2B5EF4-FFF2-40B4-BE49-F238E27FC236}">
                <a16:creationId xmlns="" xmlns:a16="http://schemas.microsoft.com/office/drawing/2014/main" id="{2C27E307-166E-4D63-96F2-5A6A0C0D4EC5}"/>
              </a:ext>
            </a:extLst>
          </p:cNvPr>
          <p:cNvSpPr/>
          <p:nvPr/>
        </p:nvSpPr>
        <p:spPr>
          <a:xfrm>
            <a:off x="1095022" y="711199"/>
            <a:ext cx="316089" cy="2709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45514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58B975CC-743C-4EF0-B732-9AF9E33A5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" y="2872691"/>
            <a:ext cx="2704136" cy="360551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CD8B2E6A-FC71-4D37-886F-F1970C411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52" y="104172"/>
            <a:ext cx="4788060" cy="380454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B2AA94EC-4DE7-4177-94F1-3E8EFE378E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85" y="2891411"/>
            <a:ext cx="2770871" cy="369449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F012C0C4-51CF-4416-9A47-02A8EE5174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519" y="-136637"/>
            <a:ext cx="2452386" cy="326984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8BC7E66D-B090-4A20-8125-F578B564C7DE}"/>
              </a:ext>
            </a:extLst>
          </p:cNvPr>
          <p:cNvSpPr txBox="1"/>
          <p:nvPr/>
        </p:nvSpPr>
        <p:spPr>
          <a:xfrm>
            <a:off x="3431861" y="326398"/>
            <a:ext cx="3810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…</a:t>
            </a:r>
            <a:r>
              <a:rPr lang="en-US" dirty="0" smtClean="0"/>
              <a:t>let's get our hands dirty ... putting our heart into it.</a:t>
            </a:r>
          </a:p>
          <a:p>
            <a:endParaRPr lang="en-US" dirty="0" smtClean="0"/>
          </a:p>
          <a:p>
            <a:r>
              <a:rPr lang="en-US" dirty="0" smtClean="0"/>
              <a:t>We will have beautiful fruits.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8DB51561-9673-4B56-BAB7-B81CC41B7C2A}"/>
              </a:ext>
            </a:extLst>
          </p:cNvPr>
          <p:cNvSpPr txBox="1"/>
          <p:nvPr/>
        </p:nvSpPr>
        <p:spPr>
          <a:xfrm>
            <a:off x="3537086" y="1980718"/>
            <a:ext cx="232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>
                <a:solidFill>
                  <a:srgbClr val="00B050"/>
                </a:solidFill>
              </a:rPr>
              <a:t>Thanks</a:t>
            </a:r>
            <a:endParaRPr lang="it-IT" sz="4000" dirty="0">
              <a:solidFill>
                <a:srgbClr val="00B05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8DE93E2A-CF30-49AC-B544-6224DDBFE6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33" y="3059333"/>
            <a:ext cx="2770871" cy="36944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BD9AFCA-35AD-4B23-AD3A-2ADB2557C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165" y="2584432"/>
            <a:ext cx="3127047" cy="4169396"/>
          </a:xfrm>
          <a:prstGeom prst="rect">
            <a:avLst/>
          </a:prstGeom>
        </p:spPr>
      </p:pic>
      <p:sp>
        <p:nvSpPr>
          <p:cNvPr id="7" name="Stella a 5 punte 6">
            <a:extLst>
              <a:ext uri="{FF2B5EF4-FFF2-40B4-BE49-F238E27FC236}">
                <a16:creationId xmlns="" xmlns:a16="http://schemas.microsoft.com/office/drawing/2014/main" id="{D91EC943-C50A-4B4E-936C-1E93A8720052}"/>
              </a:ext>
            </a:extLst>
          </p:cNvPr>
          <p:cNvSpPr/>
          <p:nvPr/>
        </p:nvSpPr>
        <p:spPr>
          <a:xfrm>
            <a:off x="10571688" y="3908717"/>
            <a:ext cx="168637" cy="2913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tella a 5 punte 8">
            <a:extLst>
              <a:ext uri="{FF2B5EF4-FFF2-40B4-BE49-F238E27FC236}">
                <a16:creationId xmlns="" xmlns:a16="http://schemas.microsoft.com/office/drawing/2014/main" id="{A32F4D4B-6F49-4736-A4F2-AB24773C7635}"/>
              </a:ext>
            </a:extLst>
          </p:cNvPr>
          <p:cNvSpPr/>
          <p:nvPr/>
        </p:nvSpPr>
        <p:spPr>
          <a:xfrm>
            <a:off x="9717437" y="4479010"/>
            <a:ext cx="139485" cy="1859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87291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 smtClean="0"/>
              <a:t>Our</a:t>
            </a:r>
            <a:r>
              <a:rPr lang="it-IT" sz="3200" dirty="0" smtClean="0"/>
              <a:t> educational </a:t>
            </a:r>
            <a:r>
              <a:rPr lang="it-IT" sz="3200" dirty="0" err="1" smtClean="0"/>
              <a:t>activities</a:t>
            </a:r>
            <a:r>
              <a:rPr lang="it-IT" sz="3200" dirty="0" smtClean="0"/>
              <a:t> </a:t>
            </a:r>
            <a:r>
              <a:rPr lang="it-IT" sz="3200" dirty="0" err="1" smtClean="0"/>
              <a:t>improve</a:t>
            </a:r>
            <a:r>
              <a:rPr lang="it-IT" sz="3200" dirty="0" smtClean="0"/>
              <a:t> 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err="1" smtClean="0"/>
              <a:t>well-being</a:t>
            </a:r>
            <a:r>
              <a:rPr lang="it-IT" sz="3200" dirty="0" smtClean="0"/>
              <a:t> </a:t>
            </a:r>
            <a:r>
              <a:rPr lang="it-IT" sz="3200" dirty="0" smtClean="0"/>
              <a:t>at </a:t>
            </a:r>
            <a:r>
              <a:rPr lang="it-IT" sz="3200" dirty="0" err="1" smtClean="0"/>
              <a:t>school</a:t>
            </a:r>
            <a:r>
              <a:rPr lang="it-IT" sz="3200" dirty="0" smtClean="0"/>
              <a:t>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/>
              <a:t>	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pupils</a:t>
            </a:r>
            <a:r>
              <a:rPr lang="it-IT" dirty="0" smtClean="0"/>
              <a:t> </a:t>
            </a:r>
            <a:r>
              <a:rPr lang="it-IT" dirty="0" err="1" smtClean="0"/>
              <a:t>participate</a:t>
            </a:r>
            <a:r>
              <a:rPr lang="it-IT" dirty="0" smtClean="0"/>
              <a:t> in </a:t>
            </a:r>
            <a:r>
              <a:rPr lang="it-IT" dirty="0" err="1" smtClean="0"/>
              <a:t>decision</a:t>
            </a:r>
            <a:r>
              <a:rPr lang="it-IT" dirty="0" smtClean="0"/>
              <a:t> </a:t>
            </a:r>
            <a:r>
              <a:rPr lang="it-IT" dirty="0" err="1" smtClean="0"/>
              <a:t>making</a:t>
            </a:r>
            <a:r>
              <a:rPr lang="it-IT" dirty="0" smtClean="0"/>
              <a:t> in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matters</a:t>
            </a:r>
            <a:r>
              <a:rPr lang="it-IT" dirty="0" smtClean="0"/>
              <a:t> </a:t>
            </a:r>
            <a:r>
              <a:rPr lang="it-IT" dirty="0" err="1" smtClean="0"/>
              <a:t>affecting</a:t>
            </a:r>
            <a:r>
              <a:rPr lang="it-IT" dirty="0" smtClean="0"/>
              <a:t> </a:t>
            </a:r>
            <a:r>
              <a:rPr lang="it-IT" dirty="0" err="1" smtClean="0"/>
              <a:t>them</a:t>
            </a:r>
            <a:r>
              <a:rPr lang="it-IT" dirty="0" smtClean="0"/>
              <a:t> </a:t>
            </a:r>
            <a:endParaRPr lang="it-IT" dirty="0" smtClean="0"/>
          </a:p>
          <a:p>
            <a:pPr>
              <a:buNone/>
            </a:pPr>
            <a:r>
              <a:rPr lang="it-IT" dirty="0" smtClean="0"/>
              <a:t>	</a:t>
            </a:r>
          </a:p>
          <a:p>
            <a:pPr>
              <a:buNone/>
            </a:pPr>
            <a:r>
              <a:rPr lang="it-IT" dirty="0" smtClean="0"/>
              <a:t>	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b="1" dirty="0" err="1" smtClean="0"/>
              <a:t>teachers</a:t>
            </a:r>
            <a:r>
              <a:rPr lang="it-IT" dirty="0" smtClean="0"/>
              <a:t> </a:t>
            </a:r>
            <a:r>
              <a:rPr lang="it-IT" dirty="0" err="1" smtClean="0"/>
              <a:t>support</a:t>
            </a:r>
            <a:r>
              <a:rPr lang="it-IT" b="1" dirty="0" smtClean="0"/>
              <a:t> </a:t>
            </a:r>
            <a:r>
              <a:rPr lang="it-IT" b="1" dirty="0" err="1" smtClean="0"/>
              <a:t>students</a:t>
            </a:r>
            <a:r>
              <a:rPr lang="it-IT" b="1" dirty="0" smtClean="0"/>
              <a:t> </a:t>
            </a:r>
            <a:r>
              <a:rPr lang="it-IT" b="1" dirty="0" err="1" smtClean="0"/>
              <a:t>to</a:t>
            </a:r>
            <a:r>
              <a:rPr lang="it-IT" b="1" dirty="0" smtClean="0"/>
              <a:t> </a:t>
            </a:r>
            <a:r>
              <a:rPr lang="it-IT" b="1" dirty="0" err="1" smtClean="0"/>
              <a:t>be</a:t>
            </a:r>
            <a:r>
              <a:rPr lang="it-IT" b="1" dirty="0" smtClean="0"/>
              <a:t> </a:t>
            </a:r>
            <a:r>
              <a:rPr lang="it-IT" b="1" dirty="0" err="1" smtClean="0"/>
              <a:t>active</a:t>
            </a:r>
            <a:r>
              <a:rPr lang="it-IT" b="1" dirty="0" smtClean="0"/>
              <a:t> </a:t>
            </a:r>
            <a:r>
              <a:rPr lang="it-IT" b="1" dirty="0" err="1" smtClean="0"/>
              <a:t>citizens</a:t>
            </a:r>
            <a:endParaRPr lang="it-IT" b="1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Our </a:t>
            </a:r>
            <a:r>
              <a:rPr lang="en-US" dirty="0" smtClean="0"/>
              <a:t>pupils live in harmony all together and with the environment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6766" y="115711"/>
            <a:ext cx="6858002" cy="914400"/>
          </a:xfrm>
        </p:spPr>
        <p:txBody>
          <a:bodyPr rtlCol="0"/>
          <a:lstStyle/>
          <a:p>
            <a:pPr rtl="0"/>
            <a:r>
              <a:rPr lang="it-IT" dirty="0"/>
              <a:t>Scuola in Natura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6766" y="1030111"/>
            <a:ext cx="6858002" cy="476956"/>
          </a:xfrm>
        </p:spPr>
        <p:txBody>
          <a:bodyPr rtlCol="0"/>
          <a:lstStyle/>
          <a:p>
            <a:pPr rtl="0"/>
            <a:r>
              <a:rPr lang="it-IT" dirty="0"/>
              <a:t>Istituto Comprensivo Italo Calvino, Catania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DBED1BA7-6ED3-42D0-881B-4655D12F5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47116" y="1264516"/>
            <a:ext cx="4346330" cy="66265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81FFA94C-3652-4089-8F4C-263A947AA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2" y="1655180"/>
            <a:ext cx="4859679" cy="52028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066798" y="92238"/>
            <a:ext cx="10264347" cy="9828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it-IT" dirty="0"/>
              <a:t> La nostra Scuola in </a:t>
            </a:r>
            <a:r>
              <a:rPr lang="it-IT" dirty="0" smtClean="0"/>
              <a:t>Natura</a:t>
            </a:r>
            <a:br>
              <a:rPr lang="it-IT" dirty="0" smtClean="0"/>
            </a:b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in Nature</a:t>
            </a:r>
            <a:endParaRPr lang="it-IT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="" xmlns:a16="http://schemas.microsoft.com/office/drawing/2014/main" id="{C0FED586-FB9C-45D1-A02A-57213353D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1" y="892338"/>
            <a:ext cx="2378868" cy="4229100"/>
          </a:xfr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44C1B01C-698D-47E6-86D8-15601996B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4358" y="3970324"/>
            <a:ext cx="3165543" cy="20828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4835AA92-1A71-4B64-87A2-DEDF9650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06" b="5811"/>
          <a:stretch/>
        </p:blipFill>
        <p:spPr>
          <a:xfrm>
            <a:off x="6457287" y="1059762"/>
            <a:ext cx="2378869" cy="225360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2DCFCFFF-FC6D-4B77-8714-0E5A344AC87F}"/>
              </a:ext>
            </a:extLst>
          </p:cNvPr>
          <p:cNvSpPr txBox="1"/>
          <p:nvPr/>
        </p:nvSpPr>
        <p:spPr>
          <a:xfrm>
            <a:off x="0" y="5228535"/>
            <a:ext cx="2553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Pitti</a:t>
            </a:r>
            <a:r>
              <a:rPr lang="it-IT" sz="2000" dirty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a </a:t>
            </a:r>
            <a:r>
              <a:rPr lang="it-IT" sz="2000" dirty="0" err="1" smtClean="0"/>
              <a:t>special</a:t>
            </a:r>
            <a:r>
              <a:rPr lang="it-IT" sz="2000" dirty="0" smtClean="0"/>
              <a:t> friend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visit</a:t>
            </a:r>
            <a:r>
              <a:rPr lang="it-IT" sz="2000" dirty="0" smtClean="0"/>
              <a:t> </a:t>
            </a:r>
            <a:r>
              <a:rPr lang="it-IT" sz="2000" dirty="0" err="1" smtClean="0"/>
              <a:t>our</a:t>
            </a:r>
            <a:r>
              <a:rPr lang="it-IT" sz="2000" dirty="0" smtClean="0"/>
              <a:t> garden!</a:t>
            </a:r>
            <a:endParaRPr lang="it-IT" sz="2000" dirty="0"/>
          </a:p>
        </p:txBody>
      </p:sp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808F2D05-7999-4AA8-8FEF-E16F661319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6" y="1785517"/>
            <a:ext cx="3157543" cy="180243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3D285C1C-F327-4B20-BFFE-7C3CA00E46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62" t="32174" r="13691"/>
          <a:stretch/>
        </p:blipFill>
        <p:spPr>
          <a:xfrm>
            <a:off x="2708715" y="3862527"/>
            <a:ext cx="3901621" cy="273201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="" xmlns:a16="http://schemas.microsoft.com/office/drawing/2014/main" id="{460A5B1C-B486-464D-9A0F-81C8A9ED8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55" y="969222"/>
            <a:ext cx="3020884" cy="56253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3996267" y="304799"/>
            <a:ext cx="7127346" cy="1216152"/>
          </a:xfrm>
        </p:spPr>
        <p:txBody>
          <a:bodyPr rtlCol="0">
            <a:normAutofit/>
          </a:bodyPr>
          <a:lstStyle/>
          <a:p>
            <a:r>
              <a:rPr lang="it-IT" dirty="0" err="1" smtClean="0"/>
              <a:t>School</a:t>
            </a:r>
            <a:r>
              <a:rPr lang="it-IT" dirty="0" smtClean="0"/>
              <a:t> </a:t>
            </a:r>
            <a:r>
              <a:rPr lang="it-IT" dirty="0" err="1" smtClean="0"/>
              <a:t>activity</a:t>
            </a:r>
            <a:r>
              <a:rPr lang="it-IT" dirty="0" smtClean="0"/>
              <a:t>: </a:t>
            </a:r>
            <a:r>
              <a:rPr lang="it-IT" dirty="0" err="1" smtClean="0"/>
              <a:t>let</a:t>
            </a:r>
            <a:r>
              <a:rPr lang="it-IT" dirty="0" smtClean="0"/>
              <a:t>’s </a:t>
            </a:r>
            <a:r>
              <a:rPr lang="it-IT" dirty="0" err="1" smtClean="0"/>
              <a:t>find</a:t>
            </a:r>
            <a:r>
              <a:rPr lang="it-IT" dirty="0" smtClean="0"/>
              <a:t> a </a:t>
            </a:r>
            <a:r>
              <a:rPr lang="it-IT" dirty="0" err="1" smtClean="0"/>
              <a:t>letter</a:t>
            </a:r>
            <a:r>
              <a:rPr lang="it-IT" dirty="0" smtClean="0"/>
              <a:t> </a:t>
            </a:r>
            <a:r>
              <a:rPr lang="it-IT" dirty="0" err="1" smtClean="0"/>
              <a:t>among</a:t>
            </a:r>
            <a:r>
              <a:rPr lang="it-IT" dirty="0" smtClean="0"/>
              <a:t> the </a:t>
            </a:r>
            <a:r>
              <a:rPr lang="it-IT" dirty="0" err="1" smtClean="0"/>
              <a:t>branches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lnSpcReduction="10000"/>
          </a:bodyPr>
          <a:lstStyle/>
          <a:p>
            <a:r>
              <a:rPr lang="en-US" dirty="0" err="1" smtClean="0"/>
              <a:t>Pitti</a:t>
            </a:r>
            <a:r>
              <a:rPr lang="en-US" dirty="0" smtClean="0"/>
              <a:t> sends the children a letter in which it asks them to look for the leaves with the letters and the words he has scattered in the garden</a:t>
            </a:r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19"/>
          </p:nvPr>
        </p:nvSpPr>
        <p:spPr/>
        <p:txBody>
          <a:bodyPr rtlCol="0"/>
          <a:lstStyle/>
          <a:p>
            <a:r>
              <a:rPr lang="it-IT" dirty="0" smtClean="0"/>
              <a:t>…</a:t>
            </a:r>
            <a:r>
              <a:rPr lang="en-US" dirty="0" smtClean="0"/>
              <a:t> and to help him prepare a nice nest looking around what can be used </a:t>
            </a:r>
            <a:r>
              <a:rPr lang="it-IT" dirty="0" smtClean="0"/>
              <a:t>…</a:t>
            </a:r>
            <a:endParaRPr lang="it-IT" dirty="0"/>
          </a:p>
        </p:txBody>
      </p:sp>
      <p:pic>
        <p:nvPicPr>
          <p:cNvPr id="12" name="Segnaposto immagine 11">
            <a:extLst>
              <a:ext uri="{FF2B5EF4-FFF2-40B4-BE49-F238E27FC236}">
                <a16:creationId xmlns="" xmlns:a16="http://schemas.microsoft.com/office/drawing/2014/main" id="{FA8E7C35-F61A-49C1-A77D-EC79D45BB4F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62" r="6962"/>
          <a:stretch>
            <a:fillRect/>
          </a:stretch>
        </p:blipFill>
        <p:spPr/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6CF2776A-084E-4D7F-A57E-775382031C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09" t="28672" r="8033" b="10584"/>
          <a:stretch/>
        </p:blipFill>
        <p:spPr>
          <a:xfrm>
            <a:off x="2897945" y="220013"/>
            <a:ext cx="1098322" cy="1384995"/>
          </a:xfrm>
          <a:prstGeom prst="rect">
            <a:avLst/>
          </a:prstGeom>
        </p:spPr>
      </p:pic>
      <p:pic>
        <p:nvPicPr>
          <p:cNvPr id="28" name="Segnaposto immagine 27">
            <a:extLst>
              <a:ext uri="{FF2B5EF4-FFF2-40B4-BE49-F238E27FC236}">
                <a16:creationId xmlns="" xmlns:a16="http://schemas.microsoft.com/office/drawing/2014/main" id="{CC4ADC22-42B3-4C1D-BFDB-8D0E92DC2B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>
          <a:xfrm>
            <a:off x="6959630" y="1942602"/>
            <a:ext cx="3935536" cy="2571736"/>
          </a:xfrm>
        </p:spPr>
      </p:pic>
      <p:sp>
        <p:nvSpPr>
          <p:cNvPr id="29" name="CasellaDiTesto 28">
            <a:extLst>
              <a:ext uri="{FF2B5EF4-FFF2-40B4-BE49-F238E27FC236}">
                <a16:creationId xmlns="" xmlns:a16="http://schemas.microsoft.com/office/drawing/2014/main" id="{F20F4BD8-A942-45D2-8BF0-9FC0A5E21CE3}"/>
              </a:ext>
            </a:extLst>
          </p:cNvPr>
          <p:cNvSpPr txBox="1"/>
          <p:nvPr/>
        </p:nvSpPr>
        <p:spPr>
          <a:xfrm>
            <a:off x="1037172" y="133672"/>
            <a:ext cx="2194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B050"/>
                </a:solidFill>
              </a:rPr>
              <a:t>Pitti</a:t>
            </a:r>
            <a:r>
              <a:rPr lang="it-IT" sz="2800" dirty="0">
                <a:solidFill>
                  <a:srgbClr val="00B050"/>
                </a:solidFill>
              </a:rPr>
              <a:t> </a:t>
            </a:r>
            <a:r>
              <a:rPr lang="it-IT" sz="2800" dirty="0" err="1" smtClean="0">
                <a:solidFill>
                  <a:srgbClr val="00B050"/>
                </a:solidFill>
              </a:rPr>
              <a:t>is</a:t>
            </a:r>
            <a:r>
              <a:rPr lang="it-IT" sz="2800" dirty="0" smtClean="0">
                <a:solidFill>
                  <a:srgbClr val="00B050"/>
                </a:solidFill>
              </a:rPr>
              <a:t> </a:t>
            </a:r>
            <a:r>
              <a:rPr lang="it-IT" sz="2800" dirty="0" err="1" smtClean="0">
                <a:solidFill>
                  <a:srgbClr val="00B050"/>
                </a:solidFill>
              </a:rPr>
              <a:t>often</a:t>
            </a:r>
            <a:r>
              <a:rPr lang="it-IT" sz="28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it-IT" sz="2800" dirty="0" err="1" smtClean="0">
                <a:solidFill>
                  <a:srgbClr val="00B050"/>
                </a:solidFill>
              </a:rPr>
              <a:t>with</a:t>
            </a:r>
            <a:r>
              <a:rPr lang="it-IT" sz="2800" dirty="0" smtClean="0">
                <a:solidFill>
                  <a:srgbClr val="00B050"/>
                </a:solidFill>
              </a:rPr>
              <a:t> </a:t>
            </a:r>
            <a:r>
              <a:rPr lang="it-IT" sz="2800" dirty="0" err="1" smtClean="0">
                <a:solidFill>
                  <a:srgbClr val="00B050"/>
                </a:solidFill>
              </a:rPr>
              <a:t>us</a:t>
            </a:r>
            <a:endParaRPr lang="it-IT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 </a:t>
            </a:r>
            <a:r>
              <a:rPr lang="it-IT" dirty="0" err="1" smtClean="0"/>
              <a:t>Activity</a:t>
            </a:r>
            <a:r>
              <a:rPr lang="it-IT" dirty="0" smtClean="0"/>
              <a:t> at </a:t>
            </a:r>
            <a:r>
              <a:rPr lang="it-IT" dirty="0" err="1" smtClean="0"/>
              <a:t>school</a:t>
            </a:r>
            <a:r>
              <a:rPr lang="it-IT" dirty="0" smtClean="0"/>
              <a:t>: </a:t>
            </a:r>
            <a:r>
              <a:rPr lang="it-IT" dirty="0" err="1" smtClean="0"/>
              <a:t>Isles</a:t>
            </a:r>
            <a:endParaRPr lang="it-IT" dirty="0"/>
          </a:p>
        </p:txBody>
      </p:sp>
      <p:pic>
        <p:nvPicPr>
          <p:cNvPr id="3" name="Segnaposto immagine 2">
            <a:extLst>
              <a:ext uri="{FF2B5EF4-FFF2-40B4-BE49-F238E27FC236}">
                <a16:creationId xmlns="" xmlns:a16="http://schemas.microsoft.com/office/drawing/2014/main" id="{B0C5530F-5121-4099-9412-F1961A8123A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/>
      </p:pic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1219200"/>
          </a:xfrm>
        </p:spPr>
        <p:txBody>
          <a:bodyPr rtlCol="0">
            <a:normAutofit/>
          </a:bodyPr>
          <a:lstStyle/>
          <a:p>
            <a:pPr rtl="0"/>
            <a:r>
              <a:rPr lang="it-IT" dirty="0" err="1" smtClean="0"/>
              <a:t>…Cakes</a:t>
            </a:r>
            <a:r>
              <a:rPr lang="it-IT" dirty="0" smtClean="0"/>
              <a:t> </a:t>
            </a:r>
            <a:r>
              <a:rPr lang="it-IT" dirty="0" err="1" smtClean="0"/>
              <a:t>Isle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="" xmlns:a16="http://schemas.microsoft.com/office/drawing/2014/main" id="{AA88CDDD-8D73-47BC-A6EF-9F7ABFB9FAB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/>
      </p:pic>
      <p:sp>
        <p:nvSpPr>
          <p:cNvPr id="13" name="Segnaposto testo 12"/>
          <p:cNvSpPr>
            <a:spLocks noGrp="1"/>
          </p:cNvSpPr>
          <p:nvPr>
            <p:ph type="body" sz="half" idx="21"/>
          </p:nvPr>
        </p:nvSpPr>
        <p:spPr>
          <a:xfrm>
            <a:off x="4425244" y="4947405"/>
            <a:ext cx="3251200" cy="1219200"/>
          </a:xfrm>
        </p:spPr>
        <p:txBody>
          <a:bodyPr rtlCol="0">
            <a:normAutofit/>
          </a:bodyPr>
          <a:lstStyle/>
          <a:p>
            <a:pPr rtl="0"/>
            <a:r>
              <a:rPr lang="it-IT" dirty="0" err="1" smtClean="0"/>
              <a:t>Coding</a:t>
            </a:r>
            <a:r>
              <a:rPr lang="it-IT" dirty="0" smtClean="0"/>
              <a:t> </a:t>
            </a:r>
            <a:r>
              <a:rPr lang="it-IT" dirty="0" err="1" smtClean="0"/>
              <a:t>Isle</a:t>
            </a:r>
            <a:endParaRPr lang="it-IT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="" xmlns:a16="http://schemas.microsoft.com/office/drawing/2014/main" id="{9C7F6D43-79DC-4CF5-BEF1-B2BEEADCA5A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/>
      </p:pic>
      <p:sp>
        <p:nvSpPr>
          <p:cNvPr id="14" name="Segnaposto testo 1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1219200"/>
          </a:xfrm>
        </p:spPr>
        <p:txBody>
          <a:bodyPr rtlCol="0">
            <a:normAutofit/>
          </a:bodyPr>
          <a:lstStyle/>
          <a:p>
            <a:pPr rtl="0"/>
            <a:r>
              <a:rPr lang="it-IT" dirty="0" err="1" smtClean="0"/>
              <a:t>Alphabet</a:t>
            </a:r>
            <a:r>
              <a:rPr lang="it-IT" dirty="0" smtClean="0"/>
              <a:t> </a:t>
            </a:r>
            <a:r>
              <a:rPr lang="it-IT" dirty="0" err="1" smtClean="0"/>
              <a:t>Isle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Outdoor </a:t>
            </a:r>
            <a:r>
              <a:rPr lang="it-IT" dirty="0" err="1" smtClean="0"/>
              <a:t>classroom</a:t>
            </a:r>
            <a:endParaRPr lang="it-IT" dirty="0"/>
          </a:p>
        </p:txBody>
      </p:sp>
      <p:pic>
        <p:nvPicPr>
          <p:cNvPr id="3" name="Segnaposto immagine 2">
            <a:extLst>
              <a:ext uri="{FF2B5EF4-FFF2-40B4-BE49-F238E27FC236}">
                <a16:creationId xmlns="" xmlns:a16="http://schemas.microsoft.com/office/drawing/2014/main" id="{765F655D-A224-4F0E-9472-A13A6CABB4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5" name="Segnaposto immagine 4">
            <a:extLst>
              <a:ext uri="{FF2B5EF4-FFF2-40B4-BE49-F238E27FC236}">
                <a16:creationId xmlns="" xmlns:a16="http://schemas.microsoft.com/office/drawing/2014/main" id="{949294CB-121E-454E-BF9B-AFD12FD22A3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sp>
        <p:nvSpPr>
          <p:cNvPr id="10" name="Segnaposto testo 9"/>
          <p:cNvSpPr>
            <a:spLocks noGrp="1"/>
          </p:cNvSpPr>
          <p:nvPr>
            <p:ph type="body" sz="half" idx="21"/>
          </p:nvPr>
        </p:nvSpPr>
        <p:spPr/>
        <p:txBody>
          <a:bodyPr rtlCol="0">
            <a:normAutofit/>
          </a:bodyPr>
          <a:lstStyle/>
          <a:p>
            <a:pPr rtl="0"/>
            <a:endParaRPr lang="it-IT" dirty="0"/>
          </a:p>
        </p:txBody>
      </p:sp>
      <p:pic>
        <p:nvPicPr>
          <p:cNvPr id="17" name="Segnaposto immagine 16">
            <a:extLst>
              <a:ext uri="{FF2B5EF4-FFF2-40B4-BE49-F238E27FC236}">
                <a16:creationId xmlns="" xmlns:a16="http://schemas.microsoft.com/office/drawing/2014/main" id="{A3B54BB0-465C-4AEC-B19E-33138F3C16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t="5573" b="55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875" y="711202"/>
            <a:ext cx="7773988" cy="1219200"/>
          </a:xfrm>
        </p:spPr>
        <p:txBody>
          <a:bodyPr rtlCol="0"/>
          <a:lstStyle/>
          <a:p>
            <a:pPr rtl="0"/>
            <a:r>
              <a:rPr lang="it-IT" dirty="0"/>
              <a:t>Aggiungere un titolo di diapositiva - 6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5D9CA56-5503-443E-9C03-B92DCD94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41" t="208" r="10329"/>
          <a:stretch/>
        </p:blipFill>
        <p:spPr>
          <a:xfrm>
            <a:off x="8839200" y="587022"/>
            <a:ext cx="2381956" cy="54017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76F303C8-B7DE-455C-AD23-92B254D8E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1" y="124779"/>
            <a:ext cx="4525198" cy="239204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7D8769A7-E2F2-4CBB-B1FC-DF4DFB42F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76" y="2506201"/>
            <a:ext cx="3202618" cy="430604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1FFF6205-848E-4B69-9C77-EB3C35B30B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60" t="28150" r="32957" b="10369"/>
          <a:stretch/>
        </p:blipFill>
        <p:spPr>
          <a:xfrm>
            <a:off x="266771" y="2595847"/>
            <a:ext cx="2477953" cy="421639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F38202F0-B43C-4C86-934B-1DC69CC412D3}"/>
              </a:ext>
            </a:extLst>
          </p:cNvPr>
          <p:cNvSpPr txBox="1"/>
          <p:nvPr/>
        </p:nvSpPr>
        <p:spPr>
          <a:xfrm>
            <a:off x="3149600" y="3655957"/>
            <a:ext cx="1496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Some </a:t>
            </a:r>
            <a:r>
              <a:rPr lang="it-IT" dirty="0" err="1" smtClean="0"/>
              <a:t>activities</a:t>
            </a:r>
            <a:r>
              <a:rPr lang="it-IT" dirty="0" smtClean="0"/>
              <a:t> in the </a:t>
            </a:r>
            <a:r>
              <a:rPr lang="it-IT" dirty="0" err="1" smtClean="0"/>
              <a:t>park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230FC0E7-D393-4E8A-882C-AF948EF0C3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27" y="45758"/>
            <a:ext cx="3217332" cy="2422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582" y="203199"/>
            <a:ext cx="7730773" cy="620887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7534C7BF-D1BF-4608-BE1C-703A8C461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1" y="3318934"/>
            <a:ext cx="4447823" cy="33358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CEF49B64-ED1A-4E67-9CD0-D63BA24FD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69013" y="914399"/>
            <a:ext cx="4041423" cy="2844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AFAD4243-640B-4D9C-A5C5-48246F6C1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4230" y="1835501"/>
            <a:ext cx="5080000" cy="326037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BD49F81C-2788-4E15-8C50-EAB505A2C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40" t="4594" r="2305" b="6353"/>
          <a:stretch/>
        </p:blipFill>
        <p:spPr>
          <a:xfrm rot="5400000">
            <a:off x="5225519" y="3253494"/>
            <a:ext cx="2844801" cy="39578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7FCDEB6B-EE3A-4372-B95F-63B0B06D0F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51" t="2963"/>
          <a:stretch/>
        </p:blipFill>
        <p:spPr>
          <a:xfrm>
            <a:off x="575410" y="883355"/>
            <a:ext cx="3136164" cy="2376310"/>
          </a:xfrm>
          <a:prstGeom prst="rect">
            <a:avLst/>
          </a:prstGeom>
        </p:spPr>
      </p:pic>
      <p:sp>
        <p:nvSpPr>
          <p:cNvPr id="3" name="Stella a 5 punte 2">
            <a:extLst>
              <a:ext uri="{FF2B5EF4-FFF2-40B4-BE49-F238E27FC236}">
                <a16:creationId xmlns="" xmlns:a16="http://schemas.microsoft.com/office/drawing/2014/main" id="{01EB8431-FAC2-4FF6-8B65-6632B0D49364}"/>
              </a:ext>
            </a:extLst>
          </p:cNvPr>
          <p:cNvSpPr/>
          <p:nvPr/>
        </p:nvSpPr>
        <p:spPr>
          <a:xfrm>
            <a:off x="1343377" y="5136447"/>
            <a:ext cx="169334" cy="1693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naturale, modello con paesaggio illustrato (widescreen)</Template>
  <TotalTime>501</TotalTime>
  <Words>186</Words>
  <Application>Microsoft Office PowerPoint</Application>
  <PresentationFormat>Personalizzato</PresentationFormat>
  <Paragraphs>42</Paragraphs>
  <Slides>15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Illustrazione natura 16x9</vt:lpstr>
      <vt:lpstr>Council of Europe Working Conference “Competences in action” Reference Framework of Competences for Democratic Culture:  moving towards a competence-based approach to teaching and learning Florence 14-15 November 2019</vt:lpstr>
      <vt:lpstr>Our educational activities improve  well-being at school </vt:lpstr>
      <vt:lpstr>Scuola in Natura</vt:lpstr>
      <vt:lpstr> La nostra Scuola in Natura Our school in Nature</vt:lpstr>
      <vt:lpstr>School activity: let’s find a letter among the branches</vt:lpstr>
      <vt:lpstr> Activity at school: Isles</vt:lpstr>
      <vt:lpstr>Outdoor classroom</vt:lpstr>
      <vt:lpstr>Aggiungere un titolo di diapositiva - 6</vt:lpstr>
      <vt:lpstr> </vt:lpstr>
      <vt:lpstr>Diapositiva 10</vt:lpstr>
      <vt:lpstr>Diapositiva 11</vt:lpstr>
      <vt:lpstr>Diapositiva 12</vt:lpstr>
      <vt:lpstr>Diapositiva 13</vt:lpstr>
      <vt:lpstr>Diapositiva 14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in Natura</dc:title>
  <dc:creator>cinzia pennisi</dc:creator>
  <cp:lastModifiedBy>Utente</cp:lastModifiedBy>
  <cp:revision>36</cp:revision>
  <dcterms:created xsi:type="dcterms:W3CDTF">2019-04-03T14:24:47Z</dcterms:created>
  <dcterms:modified xsi:type="dcterms:W3CDTF">2019-11-10T12:28:23Z</dcterms:modified>
</cp:coreProperties>
</file>