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64E6F25-AD45-43CA-8D32-1D11147DCD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8E9964B-171A-419C-95C6-66EB55C8CE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78E2B08-5A1A-401C-9344-BE7024B1C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05738-91F3-4DB4-8304-F9BB5A81EB68}" type="datetimeFigureOut">
              <a:rPr lang="it-IT" smtClean="0"/>
              <a:t>08/05/2018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F553E23-CA56-45AF-A073-5FDEDC464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458C26D-25EB-4786-9D7A-8891262A3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A8C62-8F0B-4847-A2DA-B6069113DC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270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6118AEE-61CB-4EFE-877C-2B2F6B2F6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38C7BDF-F30D-4E5C-B6E1-034B4DCD14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E86C397-A3F6-4003-B569-224BDF9CF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05738-91F3-4DB4-8304-F9BB5A81EB68}" type="datetimeFigureOut">
              <a:rPr lang="it-IT" smtClean="0"/>
              <a:t>08/05/2018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7A8435F-A90B-4368-823A-A8D6BB2A5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84C16CC-07E1-42A5-B0AA-5004560C4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A8C62-8F0B-4847-A2DA-B6069113DC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370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91C68D9-B046-471A-B8B6-7B2BAC60BC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97BADB0-E769-4DAB-AE0E-C1FF908BE0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FB51B90-9BE9-41A1-AB3F-28DA8F1E5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05738-91F3-4DB4-8304-F9BB5A81EB68}" type="datetimeFigureOut">
              <a:rPr lang="it-IT" smtClean="0"/>
              <a:t>08/05/2018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18A0A5A-981A-43BF-9F48-98EAEA93D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22ABB82-82F1-42E8-9B74-FAF2D1F75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A8C62-8F0B-4847-A2DA-B6069113DC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084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511C01-E515-4AE7-AFAA-6E15D3C22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84C8460-9127-4314-B859-888C84CC1C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06AF83F-4EFA-4108-86E1-EF9A2949D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05738-91F3-4DB4-8304-F9BB5A81EB68}" type="datetimeFigureOut">
              <a:rPr lang="it-IT" smtClean="0"/>
              <a:t>08/05/2018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222C075-6D5F-4A7A-BAF5-624E36892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DB54A8F-8B18-4164-A1DF-1699B8DBF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A8C62-8F0B-4847-A2DA-B6069113DC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512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9CD8B81-7781-4B00-93EC-8F6A0AA5E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B32B9B8-A48C-4F2B-92CF-7CF4FA2350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7EDD132-2AB8-4D84-8A49-68FFF4963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05738-91F3-4DB4-8304-F9BB5A81EB68}" type="datetimeFigureOut">
              <a:rPr lang="it-IT" smtClean="0"/>
              <a:t>08/05/2018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CF321BB-F98B-4BEC-BDF8-756E9AC24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CA0204A-888E-4522-984F-0ECB55F1B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A8C62-8F0B-4847-A2DA-B6069113DC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9283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E716169-A819-4E37-9AD1-DE9E1444A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DB02807-45EB-41DD-9D5A-34D79B4B47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352A3B5-E996-4E40-BBC2-9C38D770CD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9B441F3-6618-428B-930E-D894D4F34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05738-91F3-4DB4-8304-F9BB5A81EB68}" type="datetimeFigureOut">
              <a:rPr lang="it-IT" smtClean="0"/>
              <a:t>08/05/2018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AD69E8D-D129-4CAE-B8C6-1DDDB8E8A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704A83F-E62A-4CE6-ACD3-265125C2F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A8C62-8F0B-4847-A2DA-B6069113DC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3030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C9B177A-1C46-47A1-835A-3A320D5DF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6524715-91AD-4F18-A7E4-692DA35BE1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B01FC5C-F346-452E-B598-19E5693763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6F884354-B0F1-41BC-B504-259EC1879E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D661EA7-D7C1-44FB-91E4-A0AC2A187E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79CA46AA-660E-4B1F-BCFB-5053FD308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05738-91F3-4DB4-8304-F9BB5A81EB68}" type="datetimeFigureOut">
              <a:rPr lang="it-IT" smtClean="0"/>
              <a:t>08/05/2018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CC294D1C-0C67-4D0A-8BF6-3319CE1A8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0E16441F-80F1-4554-85CA-C09131994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A8C62-8F0B-4847-A2DA-B6069113DC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579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9F69BD0-90BB-4479-BA57-F408DB4C20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F75301CC-BE10-4416-BD06-92DF367B5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05738-91F3-4DB4-8304-F9BB5A81EB68}" type="datetimeFigureOut">
              <a:rPr lang="it-IT" smtClean="0"/>
              <a:t>08/05/2018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ED129B2-FBDF-497E-8331-F74ECDD10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D100108-A440-4E6C-9A05-ABC7A377F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A8C62-8F0B-4847-A2DA-B6069113DC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5953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842F93F8-41A6-407C-BDF9-720DF3C2C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05738-91F3-4DB4-8304-F9BB5A81EB68}" type="datetimeFigureOut">
              <a:rPr lang="it-IT" smtClean="0"/>
              <a:t>08/05/2018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330037E7-B44B-499C-AE55-69B36BA87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021F2BA-F0A2-425A-AF5D-088BA1D7E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A8C62-8F0B-4847-A2DA-B6069113DC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8729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1F7D1F4-9D67-41C9-94A2-E2D5CAAC4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B0A847A-4EA3-4C8D-9632-C8757B5349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BE55CDF-A0C0-4653-A686-72BA955502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B68A9AF-1DD9-417A-B8F5-1C7311CCB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05738-91F3-4DB4-8304-F9BB5A81EB68}" type="datetimeFigureOut">
              <a:rPr lang="it-IT" smtClean="0"/>
              <a:t>08/05/2018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A25652C-85C4-4106-B300-D4C5B8FE6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EF834FE-2D69-420F-8A41-4B9FB2050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A8C62-8F0B-4847-A2DA-B6069113DC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1289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17560E-F96A-43F6-96AC-61B1FEDCD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3DC804B4-394C-4FB3-AC96-16DCCF2326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10F0C49-D79E-432B-BA5F-FCEC690971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55B4FF5-A64F-4FDA-903C-3ADF3D03E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05738-91F3-4DB4-8304-F9BB5A81EB68}" type="datetimeFigureOut">
              <a:rPr lang="it-IT" smtClean="0"/>
              <a:t>08/05/2018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FECE095-AD75-4E6A-BA89-43495FF78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F5CD89A-2287-4625-AE27-5FC0ED071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A8C62-8F0B-4847-A2DA-B6069113DC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986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7B8C582E-CC5D-4579-BFE7-7138058F3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A3BA83E-AD2F-4C9B-947E-DCA8E72B9C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452FA75-559A-4F28-8A19-92955584A8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805738-91F3-4DB4-8304-F9BB5A81EB68}" type="datetimeFigureOut">
              <a:rPr lang="it-IT" smtClean="0"/>
              <a:t>08/05/2018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4BFF7AD-0A9F-4CDC-88E3-4944D3C116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E994DB7-153E-45DE-B9E0-8D41E7D39D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DA8C62-8F0B-4847-A2DA-B6069113DC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7263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E894E20-5ADB-4512-9DD2-80723DAEDF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Il primo teorema di Euclide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5B481BA-716E-41E8-AA41-A2494D20F48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64945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29A8D50-980B-473C-8292-AE7D5D3CA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PREMESSA :Proiezioni dei cateti sulla ipotenusa</a:t>
            </a:r>
          </a:p>
        </p:txBody>
      </p:sp>
      <p:pic>
        <p:nvPicPr>
          <p:cNvPr id="9" name="Segnaposto contenuto 8">
            <a:extLst>
              <a:ext uri="{FF2B5EF4-FFF2-40B4-BE49-F238E27FC236}">
                <a16:creationId xmlns:a16="http://schemas.microsoft.com/office/drawing/2014/main" id="{1C6757D8-FA29-4FAF-9547-B6662B4788F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019" y="2389312"/>
            <a:ext cx="8964276" cy="2667372"/>
          </a:xfrm>
        </p:spPr>
      </p:pic>
    </p:spTree>
    <p:extLst>
      <p:ext uri="{BB962C8B-B14F-4D97-AF65-F5344CB8AC3E}">
        <p14:creationId xmlns:p14="http://schemas.microsoft.com/office/powerpoint/2010/main" val="3560893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984779-BDA8-46D2-8F35-531B8CBAF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>
                <a:solidFill>
                  <a:schemeClr val="accent2"/>
                </a:solidFill>
              </a:rPr>
              <a:t>Enunciato del primo Teorema di Euclide in forma semplificata</a:t>
            </a:r>
            <a:br>
              <a:rPr lang="it-IT" sz="2800" dirty="0">
                <a:solidFill>
                  <a:schemeClr val="accent2"/>
                </a:solidFill>
              </a:rPr>
            </a:br>
            <a:endParaRPr lang="it-IT" sz="2800" dirty="0">
              <a:solidFill>
                <a:schemeClr val="accent2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962F925-E705-4BC0-AB30-01965E1806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5869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it-IT" dirty="0"/>
              <a:t>In ogni triangolo rettangolo  l’ipotenusa sta ad un cateto  come il cateto sta alla sua proiezione.</a:t>
            </a:r>
          </a:p>
          <a:p>
            <a:endParaRPr lang="it-IT" dirty="0"/>
          </a:p>
          <a:p>
            <a:r>
              <a:rPr lang="it-IT" dirty="0"/>
              <a:t>BC :AB = AB : BH</a:t>
            </a:r>
          </a:p>
          <a:p>
            <a:r>
              <a:rPr lang="it-IT" dirty="0" err="1"/>
              <a:t>Ip</a:t>
            </a:r>
            <a:r>
              <a:rPr lang="it-IT" dirty="0"/>
              <a:t> : </a:t>
            </a:r>
            <a:r>
              <a:rPr lang="it-IT" dirty="0" err="1"/>
              <a:t>Cat</a:t>
            </a:r>
            <a:r>
              <a:rPr lang="it-IT" dirty="0"/>
              <a:t> =</a:t>
            </a:r>
            <a:r>
              <a:rPr lang="it-IT" dirty="0" err="1"/>
              <a:t>Cat</a:t>
            </a:r>
            <a:r>
              <a:rPr lang="it-IT" dirty="0"/>
              <a:t> : proiezione</a:t>
            </a:r>
          </a:p>
          <a:p>
            <a:endParaRPr lang="it-IT" dirty="0"/>
          </a:p>
          <a:p>
            <a:endParaRPr lang="it-IT" dirty="0"/>
          </a:p>
          <a:p>
            <a:r>
              <a:rPr lang="it-IT" dirty="0"/>
              <a:t>BC  : AC  =  AC :  HC</a:t>
            </a:r>
          </a:p>
          <a:p>
            <a:r>
              <a:rPr lang="it-IT" dirty="0" err="1"/>
              <a:t>Ip</a:t>
            </a:r>
            <a:r>
              <a:rPr lang="it-IT" dirty="0"/>
              <a:t> : </a:t>
            </a:r>
            <a:r>
              <a:rPr lang="it-IT" dirty="0" err="1"/>
              <a:t>Cat</a:t>
            </a:r>
            <a:r>
              <a:rPr lang="it-IT" dirty="0"/>
              <a:t> =   </a:t>
            </a:r>
            <a:r>
              <a:rPr lang="it-IT" dirty="0" err="1"/>
              <a:t>Cat</a:t>
            </a:r>
            <a:r>
              <a:rPr lang="it-IT" dirty="0"/>
              <a:t>  : proiezione</a:t>
            </a:r>
          </a:p>
        </p:txBody>
      </p:sp>
      <p:sp>
        <p:nvSpPr>
          <p:cNvPr id="5" name="Triangolo rettangolo 4">
            <a:extLst>
              <a:ext uri="{FF2B5EF4-FFF2-40B4-BE49-F238E27FC236}">
                <a16:creationId xmlns:a16="http://schemas.microsoft.com/office/drawing/2014/main" id="{50D1536E-1FCE-4A2B-A1A4-D98E0A944C94}"/>
              </a:ext>
            </a:extLst>
          </p:cNvPr>
          <p:cNvSpPr/>
          <p:nvPr/>
        </p:nvSpPr>
        <p:spPr>
          <a:xfrm rot="7620000">
            <a:off x="5208103" y="3763616"/>
            <a:ext cx="1248967" cy="1652445"/>
          </a:xfrm>
          <a:prstGeom prst="rt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704B8E6F-7BBE-4621-B83B-24D4DA87B18B}"/>
              </a:ext>
            </a:extLst>
          </p:cNvPr>
          <p:cNvCxnSpPr>
            <a:stCxn id="5" idx="2"/>
          </p:cNvCxnSpPr>
          <p:nvPr/>
        </p:nvCxnSpPr>
        <p:spPr>
          <a:xfrm>
            <a:off x="5548559" y="3593871"/>
            <a:ext cx="22247" cy="10062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F19D17FD-C859-4FEE-9576-7959050D4396}"/>
              </a:ext>
            </a:extLst>
          </p:cNvPr>
          <p:cNvSpPr txBox="1"/>
          <p:nvPr/>
        </p:nvSpPr>
        <p:spPr>
          <a:xfrm>
            <a:off x="5510936" y="3244334"/>
            <a:ext cx="259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A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D7560A57-D474-433C-BEF5-5B3365DF2106}"/>
              </a:ext>
            </a:extLst>
          </p:cNvPr>
          <p:cNvSpPr txBox="1"/>
          <p:nvPr/>
        </p:nvSpPr>
        <p:spPr>
          <a:xfrm>
            <a:off x="4614203" y="4600135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B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F6B21C10-52ED-400A-BA6A-F77385394D1C}"/>
              </a:ext>
            </a:extLst>
          </p:cNvPr>
          <p:cNvSpPr txBox="1"/>
          <p:nvPr/>
        </p:nvSpPr>
        <p:spPr>
          <a:xfrm>
            <a:off x="6846014" y="4346916"/>
            <a:ext cx="182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3EBD9D1B-B127-49B8-B8AB-3A91911F86EA}"/>
              </a:ext>
            </a:extLst>
          </p:cNvPr>
          <p:cNvSpPr txBox="1"/>
          <p:nvPr/>
        </p:nvSpPr>
        <p:spPr>
          <a:xfrm>
            <a:off x="5518135" y="4513146"/>
            <a:ext cx="526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H</a:t>
            </a:r>
          </a:p>
        </p:txBody>
      </p:sp>
    </p:spTree>
    <p:extLst>
      <p:ext uri="{BB962C8B-B14F-4D97-AF65-F5344CB8AC3E}">
        <p14:creationId xmlns:p14="http://schemas.microsoft.com/office/powerpoint/2010/main" val="3066654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22BEC0-649D-4B14-9310-2570E1E4A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 di applicazione del primo  teorema di Euclide. </a:t>
            </a:r>
            <a:r>
              <a:rPr lang="it-IT" sz="1400" dirty="0">
                <a:solidFill>
                  <a:srgbClr val="C00000"/>
                </a:solidFill>
              </a:rPr>
              <a:t>Noti cateto e proiezione calcolare  l’ipotenusa</a:t>
            </a:r>
            <a:r>
              <a:rPr lang="it-IT" sz="1400" dirty="0"/>
              <a:t>.</a:t>
            </a:r>
            <a:endParaRPr lang="it-IT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9FBB907C-DABD-43B8-B61B-BB5BEB66D31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42867"/>
                <a:ext cx="10515599" cy="4650007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it-IT" dirty="0"/>
                  <a:t>Problema numero 1</a:t>
                </a:r>
              </a:p>
              <a:p>
                <a:r>
                  <a:rPr lang="it-IT" sz="2000" dirty="0"/>
                  <a:t>In un triangolo rettangolo ABC il cateto AC = 24 cm e la sua proiezione HC =  14,4 cm. Calcola la misura della ipotenusa BC</a:t>
                </a:r>
              </a:p>
              <a:p>
                <a:pPr marL="0" indent="0">
                  <a:buNone/>
                </a:pPr>
                <a:r>
                  <a:rPr lang="it-IT" dirty="0"/>
                  <a:t>                  A</a:t>
                </a:r>
              </a:p>
              <a:p>
                <a:pPr marL="0" indent="0">
                  <a:buNone/>
                </a:pPr>
                <a:r>
                  <a:rPr lang="it-IT" dirty="0"/>
                  <a:t> </a:t>
                </a:r>
              </a:p>
              <a:p>
                <a:pPr marL="0" indent="0">
                  <a:buNone/>
                </a:pPr>
                <a:r>
                  <a:rPr lang="it-IT" dirty="0"/>
                  <a:t>  B               </a:t>
                </a:r>
                <a:r>
                  <a:rPr lang="it-IT" sz="1600" dirty="0"/>
                  <a:t>H</a:t>
                </a:r>
                <a:r>
                  <a:rPr lang="it-IT" dirty="0"/>
                  <a:t>      C      </a:t>
                </a:r>
                <a:r>
                  <a:rPr lang="it-IT" sz="2000" dirty="0"/>
                  <a:t> Dati :AC=24 cm ; HC=14,4 cm</a:t>
                </a:r>
                <a:endParaRPr lang="it-IT" dirty="0"/>
              </a:p>
              <a:p>
                <a:pPr marL="0" indent="0">
                  <a:buNone/>
                </a:pPr>
                <a:r>
                  <a:rPr lang="it-IT" sz="2000" dirty="0"/>
                  <a:t>Richiesta: BC ?</a:t>
                </a:r>
              </a:p>
              <a:p>
                <a:pPr marL="0" indent="0">
                  <a:buNone/>
                </a:pPr>
                <a:r>
                  <a:rPr lang="it-IT" sz="2000" dirty="0"/>
                  <a:t>Applico il 1 teorema di Euclide   chiamando X =BC </a:t>
                </a:r>
              </a:p>
              <a:p>
                <a:pPr marL="0" indent="0">
                  <a:buNone/>
                </a:pPr>
                <a:r>
                  <a:rPr lang="it-IT" sz="2000" dirty="0"/>
                  <a:t>BC: AC = AC: HC    cioè</a:t>
                </a:r>
              </a:p>
              <a:p>
                <a:pPr marL="0" indent="0">
                  <a:buNone/>
                </a:pPr>
                <a:r>
                  <a:rPr lang="it-IT" sz="2000" dirty="0"/>
                  <a:t>X : 24 = 24  :  14,4           X=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000" b="0" i="1" smtClean="0">
                            <a:latin typeface="Cambria Math" panose="02040503050406030204" pitchFamily="18" charset="0"/>
                          </a:rPr>
                          <m:t>24 ∗24</m:t>
                        </m:r>
                      </m:num>
                      <m:den>
                        <m:r>
                          <a:rPr lang="it-IT" sz="2000" b="0" i="1" smtClean="0">
                            <a:latin typeface="Cambria Math" panose="02040503050406030204" pitchFamily="18" charset="0"/>
                          </a:rPr>
                          <m:t>14,4</m:t>
                        </m:r>
                      </m:den>
                    </m:f>
                  </m:oMath>
                </a14:m>
                <a:r>
                  <a:rPr lang="it-IT" sz="2000" dirty="0"/>
                  <a:t>=24*24:14,4 =40 cm  </a:t>
                </a:r>
              </a:p>
              <a:p>
                <a:pPr marL="0" indent="0">
                  <a:buNone/>
                </a:pPr>
                <a:r>
                  <a:rPr lang="it-IT" sz="2000" dirty="0"/>
                  <a:t>Risposta, l’ipotenusa  BC misura 40 cm.  </a:t>
                </a:r>
                <a:endParaRPr lang="it-IT" dirty="0"/>
              </a:p>
            </p:txBody>
          </p:sp>
        </mc:Choice>
        <mc:Fallback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9FBB907C-DABD-43B8-B61B-BB5BEB66D31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42867"/>
                <a:ext cx="10515599" cy="4650007"/>
              </a:xfrm>
              <a:blipFill>
                <a:blip r:embed="rId2"/>
                <a:stretch>
                  <a:fillRect l="-1044" t="-2883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riangolo rettangolo 3">
            <a:extLst>
              <a:ext uri="{FF2B5EF4-FFF2-40B4-BE49-F238E27FC236}">
                <a16:creationId xmlns:a16="http://schemas.microsoft.com/office/drawing/2014/main" id="{F7DBCAA2-8441-4C0B-A630-7F5C81AD453B}"/>
              </a:ext>
            </a:extLst>
          </p:cNvPr>
          <p:cNvSpPr/>
          <p:nvPr/>
        </p:nvSpPr>
        <p:spPr>
          <a:xfrm rot="8760000">
            <a:off x="1511084" y="3511283"/>
            <a:ext cx="1279914" cy="878673"/>
          </a:xfrm>
          <a:prstGeom prst="rt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CE4C9F78-3B16-4ABC-9B24-17B02AEDC2FE}"/>
              </a:ext>
            </a:extLst>
          </p:cNvPr>
          <p:cNvCxnSpPr>
            <a:cxnSpLocks/>
          </p:cNvCxnSpPr>
          <p:nvPr/>
        </p:nvCxnSpPr>
        <p:spPr>
          <a:xfrm>
            <a:off x="2413200" y="3228535"/>
            <a:ext cx="6443" cy="7605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7058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D71060-047F-43E0-AE66-A9BCE3E741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2696" y="424071"/>
            <a:ext cx="9475304" cy="808381"/>
          </a:xfrm>
        </p:spPr>
        <p:txBody>
          <a:bodyPr>
            <a:normAutofit fontScale="90000"/>
          </a:bodyPr>
          <a:lstStyle/>
          <a:p>
            <a:pPr algn="l"/>
            <a:r>
              <a:rPr lang="it-IT" dirty="0"/>
              <a:t>Problema numero 2.</a:t>
            </a:r>
            <a:r>
              <a:rPr lang="it-IT" sz="1600" dirty="0">
                <a:solidFill>
                  <a:srgbClr val="C00000"/>
                </a:solidFill>
              </a:rPr>
              <a:t>Noti ipotenusa  e proiezione calcolare il cateto</a:t>
            </a:r>
            <a:r>
              <a:rPr lang="it-IT" sz="1600" dirty="0"/>
              <a:t>.</a:t>
            </a:r>
            <a:endParaRPr lang="it-IT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ottotitolo 2">
                <a:extLst>
                  <a:ext uri="{FF2B5EF4-FFF2-40B4-BE49-F238E27FC236}">
                    <a16:creationId xmlns:a16="http://schemas.microsoft.com/office/drawing/2014/main" id="{63E566C7-F603-440D-90B9-D9CE3413D8C7}"/>
                  </a:ext>
                </a:extLst>
              </p:cNvPr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1013791" y="1239078"/>
                <a:ext cx="10164417" cy="5194851"/>
              </a:xfrm>
            </p:spPr>
            <p:txBody>
              <a:bodyPr/>
              <a:lstStyle/>
              <a:p>
                <a:pPr algn="l"/>
                <a:r>
                  <a:rPr lang="it-IT" dirty="0"/>
                  <a:t>In un triangolo rettangolo l’ipotenusa misura 10 cm e la proiezione del cateto minore misura 3,6 cm. Calcola Il cateto minore.</a:t>
                </a:r>
              </a:p>
              <a:p>
                <a:pPr algn="l"/>
                <a:r>
                  <a:rPr lang="it-IT" dirty="0"/>
                  <a:t>       A                        </a:t>
                </a:r>
              </a:p>
              <a:p>
                <a:pPr algn="l"/>
                <a:endParaRPr lang="it-IT" dirty="0"/>
              </a:p>
              <a:p>
                <a:pPr algn="l"/>
                <a:r>
                  <a:rPr lang="it-IT" dirty="0"/>
                  <a:t>B     H          </a:t>
                </a:r>
                <a:r>
                  <a:rPr lang="it-IT" sz="2000" dirty="0"/>
                  <a:t>C      DATI: BC=10 cm ( </a:t>
                </a:r>
                <a:r>
                  <a:rPr lang="it-IT" sz="2000" dirty="0" err="1"/>
                  <a:t>ipot</a:t>
                </a:r>
                <a:r>
                  <a:rPr lang="it-IT" sz="2000" dirty="0"/>
                  <a:t>);  BH= 3,6 cm (</a:t>
                </a:r>
                <a:r>
                  <a:rPr lang="it-IT" sz="2000" dirty="0" err="1"/>
                  <a:t>proiez</a:t>
                </a:r>
                <a:r>
                  <a:rPr lang="it-IT" sz="2000" dirty="0"/>
                  <a:t>)</a:t>
                </a:r>
              </a:p>
              <a:p>
                <a:pPr algn="l"/>
                <a:r>
                  <a:rPr lang="it-IT" sz="2000" dirty="0"/>
                  <a:t>    Richiesta: AB ?</a:t>
                </a:r>
              </a:p>
              <a:p>
                <a:pPr algn="l"/>
                <a:r>
                  <a:rPr lang="it-IT" sz="2000" dirty="0"/>
                  <a:t>Applico il primo teorema di Euclide chiamando AB=X</a:t>
                </a:r>
              </a:p>
              <a:p>
                <a:pPr algn="l"/>
                <a:r>
                  <a:rPr lang="it-IT" sz="2000" dirty="0"/>
                  <a:t>BC   : AB =  AB: BH</a:t>
                </a:r>
              </a:p>
              <a:p>
                <a:pPr algn="l"/>
                <a:r>
                  <a:rPr lang="it-IT" sz="2000" dirty="0" err="1"/>
                  <a:t>Ipot</a:t>
                </a:r>
                <a:r>
                  <a:rPr lang="it-IT" sz="2000" dirty="0"/>
                  <a:t>: </a:t>
                </a:r>
                <a:r>
                  <a:rPr lang="it-IT" sz="2000" dirty="0" err="1"/>
                  <a:t>cat</a:t>
                </a:r>
                <a:r>
                  <a:rPr lang="it-IT" sz="2000" dirty="0"/>
                  <a:t> = </a:t>
                </a:r>
                <a:r>
                  <a:rPr lang="it-IT" sz="2000" dirty="0" err="1"/>
                  <a:t>cat</a:t>
                </a:r>
                <a:r>
                  <a:rPr lang="it-IT" sz="2000" dirty="0"/>
                  <a:t> :</a:t>
                </a:r>
                <a:r>
                  <a:rPr lang="it-IT" sz="2000" dirty="0" err="1"/>
                  <a:t>proiez</a:t>
                </a:r>
                <a:endParaRPr lang="it-IT" sz="2000" dirty="0"/>
              </a:p>
              <a:p>
                <a:pPr algn="l"/>
                <a:r>
                  <a:rPr lang="it-IT" sz="2000" dirty="0"/>
                  <a:t>Sostituisco</a:t>
                </a:r>
              </a:p>
              <a:p>
                <a:pPr algn="l"/>
                <a:r>
                  <a:rPr lang="it-IT" sz="2000" dirty="0"/>
                  <a:t>10 :X = X :3,6     è una proporzione continua quindi X 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it-IT" sz="2000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it-IT" sz="2000" b="0" i="1" dirty="0" smtClean="0">
                            <a:latin typeface="Cambria Math" panose="02040503050406030204" pitchFamily="18" charset="0"/>
                          </a:rPr>
                          <m:t>10∗3,6</m:t>
                        </m:r>
                      </m:e>
                    </m:rad>
                  </m:oMath>
                </a14:m>
                <a:r>
                  <a:rPr lang="it-IT" sz="2000" dirty="0"/>
                  <a:t> =</a:t>
                </a:r>
                <a14:m>
                  <m:oMath xmlns:m="http://schemas.openxmlformats.org/officeDocument/2006/math">
                    <m:r>
                      <a:rPr lang="it-IT" sz="2000" b="0" i="0" dirty="0" smtClean="0">
                        <a:latin typeface="Cambria Math" panose="02040503050406030204" pitchFamily="18" charset="0"/>
                      </a:rPr>
                      <m:t> </m:t>
                    </m:r>
                    <m:rad>
                      <m:radPr>
                        <m:degHide m:val="on"/>
                        <m:ctrlPr>
                          <a:rPr lang="it-IT" sz="2000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it-IT" sz="2000" b="0" i="1" dirty="0" smtClean="0">
                            <a:latin typeface="Cambria Math" panose="02040503050406030204" pitchFamily="18" charset="0"/>
                          </a:rPr>
                          <m:t>36  </m:t>
                        </m:r>
                      </m:e>
                    </m:rad>
                  </m:oMath>
                </a14:m>
                <a:r>
                  <a:rPr lang="it-IT" sz="2000" dirty="0"/>
                  <a:t> =6 cm</a:t>
                </a:r>
              </a:p>
              <a:p>
                <a:pPr algn="l"/>
                <a:r>
                  <a:rPr lang="it-IT" sz="2000" b="1" dirty="0"/>
                  <a:t>Risposta </a:t>
                </a:r>
                <a:r>
                  <a:rPr lang="it-IT" sz="2000" dirty="0"/>
                  <a:t> Il cateto minore AB misura 6 cm.</a:t>
                </a:r>
              </a:p>
            </p:txBody>
          </p:sp>
        </mc:Choice>
        <mc:Fallback>
          <p:sp>
            <p:nvSpPr>
              <p:cNvPr id="3" name="Sottotitolo 2">
                <a:extLst>
                  <a:ext uri="{FF2B5EF4-FFF2-40B4-BE49-F238E27FC236}">
                    <a16:creationId xmlns:a16="http://schemas.microsoft.com/office/drawing/2014/main" id="{63E566C7-F603-440D-90B9-D9CE3413D8C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013791" y="1239078"/>
                <a:ext cx="10164417" cy="5194851"/>
              </a:xfrm>
              <a:blipFill>
                <a:blip r:embed="rId2"/>
                <a:stretch>
                  <a:fillRect l="-899" t="-1643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riangolo rettangolo 3">
            <a:extLst>
              <a:ext uri="{FF2B5EF4-FFF2-40B4-BE49-F238E27FC236}">
                <a16:creationId xmlns:a16="http://schemas.microsoft.com/office/drawing/2014/main" id="{A59844DD-F3FF-49B9-A7F8-03DBCA2BB0D4}"/>
              </a:ext>
            </a:extLst>
          </p:cNvPr>
          <p:cNvSpPr/>
          <p:nvPr/>
        </p:nvSpPr>
        <p:spPr>
          <a:xfrm rot="7500000">
            <a:off x="1477622" y="2627142"/>
            <a:ext cx="717453" cy="1069144"/>
          </a:xfrm>
          <a:prstGeom prst="rt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E86080BE-3EDA-4006-B2C1-67C3D99C2FF9}"/>
              </a:ext>
            </a:extLst>
          </p:cNvPr>
          <p:cNvCxnSpPr>
            <a:stCxn id="4" idx="2"/>
          </p:cNvCxnSpPr>
          <p:nvPr/>
        </p:nvCxnSpPr>
        <p:spPr>
          <a:xfrm>
            <a:off x="1604210" y="2561245"/>
            <a:ext cx="22" cy="6039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16249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E7AD3CD-E9D1-44F7-B1A7-F343642510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9823" y="661182"/>
            <a:ext cx="9458178" cy="759656"/>
          </a:xfrm>
        </p:spPr>
        <p:txBody>
          <a:bodyPr>
            <a:normAutofit fontScale="90000"/>
          </a:bodyPr>
          <a:lstStyle/>
          <a:p>
            <a:pPr algn="l"/>
            <a:r>
              <a:rPr lang="it-IT" dirty="0"/>
              <a:t>Problema 3. </a:t>
            </a:r>
            <a:r>
              <a:rPr lang="it-IT" sz="1600" dirty="0">
                <a:solidFill>
                  <a:srgbClr val="C00000"/>
                </a:solidFill>
              </a:rPr>
              <a:t>Noti ipotenusa e cateto calcolare la proiezione</a:t>
            </a:r>
            <a:r>
              <a:rPr lang="it-IT" sz="1600" dirty="0"/>
              <a:t>.</a:t>
            </a:r>
            <a:endParaRPr lang="it-IT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ottotitolo 2">
                <a:extLst>
                  <a:ext uri="{FF2B5EF4-FFF2-40B4-BE49-F238E27FC236}">
                    <a16:creationId xmlns:a16="http://schemas.microsoft.com/office/drawing/2014/main" id="{AC07CD04-4E6D-4A06-A1BF-5D480A0F1FC4}"/>
                  </a:ext>
                </a:extLst>
              </p:cNvPr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1012874" y="1420838"/>
                <a:ext cx="9655126" cy="4994030"/>
              </a:xfrm>
            </p:spPr>
            <p:txBody>
              <a:bodyPr/>
              <a:lstStyle/>
              <a:p>
                <a:pPr algn="l"/>
                <a:r>
                  <a:rPr lang="it-IT" dirty="0"/>
                  <a:t>In un triangolo rettangolo l’ipotenusa misura 35 cm e un cateto 28 cm. Calcola la proiezione di questo cateto sulla ipotenusa.</a:t>
                </a:r>
              </a:p>
              <a:p>
                <a:pPr algn="l"/>
                <a:r>
                  <a:rPr lang="it-IT" dirty="0"/>
                  <a:t>                    B</a:t>
                </a:r>
              </a:p>
              <a:p>
                <a:pPr algn="l"/>
                <a:r>
                  <a:rPr lang="it-IT" dirty="0"/>
                  <a:t>      C                         A</a:t>
                </a:r>
              </a:p>
              <a:p>
                <a:pPr algn="l"/>
                <a:r>
                  <a:rPr lang="it-IT" dirty="0"/>
                  <a:t>                       H                       Dati CA=35 cm ; BC= 28 cm.  </a:t>
                </a:r>
              </a:p>
              <a:p>
                <a:pPr algn="l"/>
                <a:r>
                  <a:rPr lang="it-IT" dirty="0"/>
                  <a:t>Richiesta CH ?</a:t>
                </a:r>
              </a:p>
              <a:p>
                <a:pPr algn="l"/>
                <a:r>
                  <a:rPr lang="it-IT" dirty="0"/>
                  <a:t>Risolvo.  </a:t>
                </a:r>
                <a:r>
                  <a:rPr lang="it-IT" dirty="0" err="1"/>
                  <a:t>Ipot</a:t>
                </a:r>
                <a:r>
                  <a:rPr lang="it-IT" dirty="0"/>
                  <a:t>: </a:t>
                </a:r>
                <a:r>
                  <a:rPr lang="it-IT" dirty="0" err="1"/>
                  <a:t>cat</a:t>
                </a:r>
                <a:r>
                  <a:rPr lang="it-IT" dirty="0"/>
                  <a:t> = </a:t>
                </a:r>
                <a:r>
                  <a:rPr lang="it-IT" dirty="0" err="1"/>
                  <a:t>cat</a:t>
                </a:r>
                <a:r>
                  <a:rPr lang="it-IT" dirty="0"/>
                  <a:t> : </a:t>
                </a:r>
                <a:r>
                  <a:rPr lang="it-IT" dirty="0" err="1"/>
                  <a:t>Proiez</a:t>
                </a:r>
                <a:r>
                  <a:rPr lang="it-IT" dirty="0"/>
                  <a:t>  </a:t>
                </a:r>
              </a:p>
              <a:p>
                <a:pPr algn="l"/>
                <a:r>
                  <a:rPr lang="it-IT" dirty="0"/>
                  <a:t>                  CA: CB  = CB : CH</a:t>
                </a:r>
              </a:p>
              <a:p>
                <a:pPr algn="l"/>
                <a:r>
                  <a:rPr lang="it-IT" dirty="0"/>
                  <a:t>       Chiamo la proiezione CH = X , sostituisco</a:t>
                </a:r>
              </a:p>
              <a:p>
                <a:pPr algn="l"/>
                <a:r>
                  <a:rPr lang="it-IT" dirty="0"/>
                  <a:t>                 35  :  28 = 28 : X                       </a:t>
                </a:r>
                <a:r>
                  <a:rPr lang="it-IT" dirty="0" err="1"/>
                  <a:t>X</a:t>
                </a:r>
                <a:r>
                  <a:rPr lang="it-IT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28∗28 </m:t>
                        </m:r>
                      </m:num>
                      <m:den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35</m:t>
                        </m:r>
                      </m:den>
                    </m:f>
                  </m:oMath>
                </a14:m>
                <a:r>
                  <a:rPr lang="it-IT" dirty="0"/>
                  <a:t>= 22,4 cm</a:t>
                </a:r>
              </a:p>
              <a:p>
                <a:pPr algn="l"/>
                <a:r>
                  <a:rPr lang="it-IT" b="1" dirty="0"/>
                  <a:t>Risposta  </a:t>
                </a:r>
                <a:r>
                  <a:rPr lang="it-IT" dirty="0"/>
                  <a:t>La proiezione CH misura 22,4 cm.</a:t>
                </a:r>
              </a:p>
            </p:txBody>
          </p:sp>
        </mc:Choice>
        <mc:Fallback>
          <p:sp>
            <p:nvSpPr>
              <p:cNvPr id="3" name="Sottotitolo 2">
                <a:extLst>
                  <a:ext uri="{FF2B5EF4-FFF2-40B4-BE49-F238E27FC236}">
                    <a16:creationId xmlns:a16="http://schemas.microsoft.com/office/drawing/2014/main" id="{AC07CD04-4E6D-4A06-A1BF-5D480A0F1FC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012874" y="1420838"/>
                <a:ext cx="9655126" cy="4994030"/>
              </a:xfrm>
              <a:blipFill>
                <a:blip r:embed="rId2"/>
                <a:stretch>
                  <a:fillRect l="-947" t="-1709" b="-2808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riangolo rettangolo 4">
            <a:extLst>
              <a:ext uri="{FF2B5EF4-FFF2-40B4-BE49-F238E27FC236}">
                <a16:creationId xmlns:a16="http://schemas.microsoft.com/office/drawing/2014/main" id="{8E1E2FA5-948B-4BEC-8165-9E0D5CAA6C7D}"/>
              </a:ext>
            </a:extLst>
          </p:cNvPr>
          <p:cNvSpPr/>
          <p:nvPr/>
        </p:nvSpPr>
        <p:spPr>
          <a:xfrm rot="8820000">
            <a:off x="1666320" y="2628492"/>
            <a:ext cx="1384725" cy="932799"/>
          </a:xfrm>
          <a:prstGeom prst="rt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9CFFB619-617B-48F3-A159-802F8486DA0E}"/>
              </a:ext>
            </a:extLst>
          </p:cNvPr>
          <p:cNvCxnSpPr>
            <a:cxnSpLocks/>
          </p:cNvCxnSpPr>
          <p:nvPr/>
        </p:nvCxnSpPr>
        <p:spPr>
          <a:xfrm>
            <a:off x="2671260" y="2326648"/>
            <a:ext cx="0" cy="7682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60483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396</Words>
  <Application>Microsoft Office PowerPoint</Application>
  <PresentationFormat>Widescreen</PresentationFormat>
  <Paragraphs>49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Tema di Office</vt:lpstr>
      <vt:lpstr>Il primo teorema di Euclide</vt:lpstr>
      <vt:lpstr>PREMESSA :Proiezioni dei cateti sulla ipotenusa</vt:lpstr>
      <vt:lpstr>Enunciato del primo Teorema di Euclide in forma semplificata </vt:lpstr>
      <vt:lpstr>Esempio di applicazione del primo  teorema di Euclide. Noti cateto e proiezione calcolare  l’ipotenusa.</vt:lpstr>
      <vt:lpstr>Problema numero 2.Noti ipotenusa  e proiezione calcolare il cateto.</vt:lpstr>
      <vt:lpstr>Problema 3. Noti ipotenusa e cateto calcolare la proiezione.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primo teorema di Euclide</dc:title>
  <dc:creator>Anna Tosto</dc:creator>
  <cp:lastModifiedBy>Anna Tosto</cp:lastModifiedBy>
  <cp:revision>20</cp:revision>
  <dcterms:created xsi:type="dcterms:W3CDTF">2018-05-07T14:57:18Z</dcterms:created>
  <dcterms:modified xsi:type="dcterms:W3CDTF">2018-05-08T06:18:35Z</dcterms:modified>
</cp:coreProperties>
</file>